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8" r:id="rId3"/>
    <p:sldId id="259" r:id="rId4"/>
    <p:sldId id="260" r:id="rId5"/>
    <p:sldId id="257" r:id="rId6"/>
    <p:sldId id="256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DR. SEEMA JYOTI</a:t>
            </a:r>
          </a:p>
          <a:p>
            <a:r>
              <a:rPr lang="en-IN" dirty="0" smtClean="0"/>
              <a:t>DEPARTMENT OF ZOOLOGY</a:t>
            </a:r>
          </a:p>
          <a:p>
            <a:r>
              <a:rPr lang="en-IN" dirty="0" smtClean="0"/>
              <a:t>MANGALDAI </a:t>
            </a:r>
            <a:r>
              <a:rPr lang="en-IN" dirty="0" smtClean="0"/>
              <a:t>COLLEGE</a:t>
            </a:r>
            <a:endParaRPr lang="en-IN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8229600" cy="1470025"/>
          </a:xfrm>
        </p:spPr>
        <p:txBody>
          <a:bodyPr/>
          <a:lstStyle/>
          <a:p>
            <a:r>
              <a:rPr lang="en-IN" dirty="0" smtClean="0"/>
              <a:t>MEASURES OF CENTRAL TENDENCY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52400"/>
            <a:ext cx="1143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smtClean="0"/>
              <a:t/>
            </a:r>
            <a:br>
              <a:rPr lang="en-IN" dirty="0" smtClean="0"/>
            </a:br>
            <a:r>
              <a:rPr lang="en-IN" b="1" dirty="0" smtClean="0"/>
              <a:t>MEASURES OF CENTRAL TENDENCY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One of the most important objectives of statistical analysis is to get one single value which will describe the characteristic of entire mass of unwidely data.</a:t>
            </a:r>
          </a:p>
          <a:p>
            <a:r>
              <a:rPr lang="en-IN" dirty="0" smtClean="0"/>
              <a:t>Such a value is called the central value or an average or the expected value of the variable.</a:t>
            </a:r>
          </a:p>
          <a:p>
            <a:r>
              <a:rPr lang="en-IN" dirty="0" smtClean="0"/>
              <a:t>The term average is used in our day-to-day life.</a:t>
            </a:r>
          </a:p>
          <a:p>
            <a:r>
              <a:rPr lang="en-IN" dirty="0" smtClean="0"/>
              <a:t>“Average is an attempt to find one single figure to describe whole of figures” --CLARK 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b="1" dirty="0" smtClean="0"/>
              <a:t>OBJECTIVES OF AVERAGING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Get single value that describes the characteristic of the entire group</a:t>
            </a:r>
          </a:p>
          <a:p>
            <a:r>
              <a:rPr lang="en-IN" dirty="0" smtClean="0"/>
              <a:t>To facilitate comparison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REQUISITES OF A GOOD AVERAGE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Easy to understand</a:t>
            </a:r>
          </a:p>
          <a:p>
            <a:r>
              <a:rPr lang="en-IN" dirty="0" smtClean="0"/>
              <a:t>Simple to compute</a:t>
            </a:r>
          </a:p>
          <a:p>
            <a:r>
              <a:rPr lang="en-IN" dirty="0" smtClean="0"/>
              <a:t>Based on all the items</a:t>
            </a:r>
          </a:p>
          <a:p>
            <a:r>
              <a:rPr lang="en-IN" dirty="0" smtClean="0"/>
              <a:t>Should not be unduly affected by extreme observations</a:t>
            </a:r>
          </a:p>
          <a:p>
            <a:r>
              <a:rPr lang="en-IN" dirty="0" smtClean="0"/>
              <a:t>Rigidly defined</a:t>
            </a:r>
          </a:p>
          <a:p>
            <a:r>
              <a:rPr lang="en-IN" dirty="0" smtClean="0"/>
              <a:t>Capable of further algebraic treatment</a:t>
            </a:r>
          </a:p>
          <a:p>
            <a:r>
              <a:rPr lang="en-IN" dirty="0" smtClean="0"/>
              <a:t>Sampling stability-less of sampling fluctuation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 TYPES of CENTRAL TENDENCY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>	1. Mathematical average: Averages represented purely in mathematical values.</a:t>
            </a:r>
          </a:p>
          <a:p>
            <a:pPr lvl="1"/>
            <a:r>
              <a:rPr lang="en-IN" dirty="0" smtClean="0"/>
              <a:t>Arithmetic mean</a:t>
            </a:r>
          </a:p>
          <a:p>
            <a:pPr lvl="1"/>
            <a:r>
              <a:rPr lang="en-IN" dirty="0" smtClean="0"/>
              <a:t>Geometric mean</a:t>
            </a:r>
          </a:p>
          <a:p>
            <a:pPr lvl="1"/>
            <a:r>
              <a:rPr lang="en-IN" dirty="0" smtClean="0"/>
              <a:t>Harmonic mean</a:t>
            </a:r>
          </a:p>
          <a:p>
            <a:pPr lvl="1">
              <a:buNone/>
            </a:pPr>
            <a:r>
              <a:rPr lang="en-IN" dirty="0" smtClean="0"/>
              <a:t>2. Average of Position: Mean exhibited by position</a:t>
            </a:r>
          </a:p>
          <a:p>
            <a:pPr lvl="1"/>
            <a:r>
              <a:rPr lang="en-IN" dirty="0" smtClean="0"/>
              <a:t>Median</a:t>
            </a:r>
          </a:p>
          <a:p>
            <a:pPr lvl="1"/>
            <a:r>
              <a:rPr lang="en-IN" dirty="0" smtClean="0"/>
              <a:t>Mode</a:t>
            </a:r>
          </a:p>
          <a:p>
            <a:pPr lvl="1">
              <a:buNone/>
            </a:pPr>
            <a:r>
              <a:rPr lang="en-IN" dirty="0" smtClean="0"/>
              <a:t>3.Measures of partition value: It is measures of location. It divides total observations by an imaginary line into two or more parts expressed in percentage.</a:t>
            </a:r>
          </a:p>
          <a:p>
            <a:pPr lvl="1">
              <a:buNone/>
            </a:pPr>
            <a:endParaRPr lang="en-IN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ARITHMATIC MEAN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ARITHMATIC MEAN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819400"/>
            <a:ext cx="7772400" cy="3200400"/>
          </a:xfrm>
        </p:spPr>
        <p:txBody>
          <a:bodyPr/>
          <a:lstStyle/>
          <a:p>
            <a:r>
              <a:rPr lang="en-IN" dirty="0" smtClean="0"/>
              <a:t>It is the most popular and widely used.</a:t>
            </a:r>
          </a:p>
          <a:p>
            <a:r>
              <a:rPr lang="en-IN" dirty="0" smtClean="0"/>
              <a:t>Its value is obtained by adding together all the items and by dividing this total by the number of items.</a:t>
            </a:r>
          </a:p>
          <a:p>
            <a:pPr>
              <a:buNone/>
            </a:pPr>
            <a:r>
              <a:rPr lang="en-IN" dirty="0" smtClean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A.M(UNGROUPED DATA)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If the values of ‘N’ items are 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2,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3,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4.....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be  the value of variate X, then simple arithmetic mean(X̅ ) is obtained by dividing the sum of the values of all the items by the total number of observations.</a:t>
            </a:r>
          </a:p>
          <a:p>
            <a:pPr lvl="1">
              <a:lnSpc>
                <a:spcPct val="150000"/>
              </a:lnSpc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X̅ = 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+ 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+ 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+X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+...+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/ N</a:t>
            </a:r>
          </a:p>
          <a:p>
            <a:pPr lvl="1">
              <a:lnSpc>
                <a:spcPct val="150000"/>
              </a:lnSpc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X̅ =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X / N </a:t>
            </a:r>
          </a:p>
          <a:p>
            <a:pPr lvl="1">
              <a:lnSpc>
                <a:spcPct val="150000"/>
              </a:lnSpc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Where X̅ is arithmetic mean,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X is sum of individual observations of the variable, N is number of observations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A.M(GROUPED DATA)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GROUPED DATA:</a:t>
            </a:r>
          </a:p>
          <a:p>
            <a:pPr lvl="1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X̅ = f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+f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+ f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+f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+...+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n.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/ N</a:t>
            </a:r>
          </a:p>
          <a:p>
            <a:pPr lvl="1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X̅ =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GROUPED DATA WITH FREQUENCY DISTRIBUTION: </a:t>
            </a:r>
          </a:p>
          <a:p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	X</a:t>
            </a: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= Class mark =  </a:t>
            </a:r>
            <a:r>
              <a:rPr lang="en-IN" sz="2000" u="sng" dirty="0" smtClean="0">
                <a:latin typeface="Times New Roman" pitchFamily="18" charset="0"/>
                <a:cs typeface="Times New Roman" pitchFamily="18" charset="0"/>
              </a:rPr>
              <a:t>lower limit + upper limit</a:t>
            </a:r>
            <a:endParaRPr lang="en-IN" sz="2000" u="sng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000" baseline="-25000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en-IN" sz="2000" normalizeH="1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342900" lvl="1" indent="-342900">
              <a:buNone/>
            </a:pPr>
            <a:r>
              <a:rPr lang="en-IN" sz="2000" normalizeH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X̅ =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sz="200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en-IN" sz="2800" normalizeH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200" dirty="0" smtClean="0"/>
              <a:t>Find out average marks obtained when marks obtained by Zoo general VI SEM in UT 1</a:t>
            </a:r>
            <a:endParaRPr lang="en-IN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dirty="0" smtClean="0"/>
              <a:t>Q1) 10 no. Of students  :7,8,9,7,5,6,4,3,1,2.Find out average marks obtained.</a:t>
            </a:r>
            <a:r>
              <a:rPr lang="en-IN" dirty="0" smtClean="0">
                <a:cs typeface="Calibri"/>
              </a:rPr>
              <a:t>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dirty="0" smtClean="0">
                <a:cs typeface="Calibri"/>
              </a:rPr>
              <a:t>Answer: X̅ = </a:t>
            </a:r>
            <a:r>
              <a:rPr lang="el-GR" dirty="0" smtClean="0">
                <a:cs typeface="Calibri"/>
              </a:rPr>
              <a:t>Σ</a:t>
            </a:r>
            <a:r>
              <a:rPr lang="en-IN" dirty="0" smtClean="0">
                <a:cs typeface="Calibri"/>
              </a:rPr>
              <a:t>X / N </a:t>
            </a:r>
          </a:p>
          <a:p>
            <a:pPr>
              <a:buNone/>
            </a:pPr>
            <a:r>
              <a:rPr lang="en-IN" dirty="0" smtClean="0">
                <a:cs typeface="Calibri"/>
              </a:rPr>
              <a:t>        X̅      =     </a:t>
            </a:r>
            <a:r>
              <a:rPr lang="en-IN" u="sng" dirty="0" smtClean="0">
                <a:cs typeface="Calibri"/>
              </a:rPr>
              <a:t>7+8+9+7+5+6+4+3+1+2</a:t>
            </a:r>
          </a:p>
          <a:p>
            <a:pPr>
              <a:buNone/>
            </a:pPr>
            <a:r>
              <a:rPr lang="en-IN" dirty="0" smtClean="0">
                <a:cs typeface="Calibri"/>
              </a:rPr>
              <a:t>			          10</a:t>
            </a:r>
          </a:p>
          <a:p>
            <a:pPr>
              <a:buNone/>
            </a:pPr>
            <a:r>
              <a:rPr lang="en-IN" dirty="0" smtClean="0">
                <a:cs typeface="Calibri"/>
              </a:rPr>
              <a:t>	            =      52/10</a:t>
            </a:r>
          </a:p>
          <a:p>
            <a:pPr>
              <a:buNone/>
            </a:pPr>
            <a:r>
              <a:rPr lang="en-IN" dirty="0" smtClean="0">
                <a:cs typeface="Calibri"/>
              </a:rPr>
              <a:t>	             =   5.2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A.M(discrete series) </a:t>
            </a:r>
            <a:endParaRPr lang="en-IN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3749676" cy="457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892"/>
                <a:gridCol w="1249892"/>
                <a:gridCol w="1249892"/>
              </a:tblGrid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X.f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4340" marR="4340" marT="9525" marB="0" anchor="ctr"/>
                </a:tc>
              </a:tr>
              <a:tr h="41563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40" marR="434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340" marR="434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4340" marR="4340" marT="9525" marB="0" anchor="b"/>
                </a:tc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Q2) 18 no. Of students :</a:t>
            </a:r>
          </a:p>
          <a:p>
            <a:pPr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4 5 4 9 6 6 3 2 7 7 7 1 8 8 8 8 4 4</a:t>
            </a:r>
          </a:p>
          <a:p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Answer :  X̅ =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f X / 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X̅     =  </a:t>
            </a:r>
            <a:r>
              <a:rPr lang="en-IN" sz="2000" u="sng" dirty="0" smtClean="0">
                <a:latin typeface="Times New Roman" pitchFamily="18" charset="0"/>
                <a:cs typeface="Times New Roman" pitchFamily="18" charset="0"/>
              </a:rPr>
              <a:t>101</a:t>
            </a:r>
          </a:p>
          <a:p>
            <a:pPr lvl="2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18</a:t>
            </a:r>
          </a:p>
          <a:p>
            <a:pPr lvl="2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=     5.6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A.M(continous series) 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457200" y="1371601"/>
          <a:ext cx="4038600" cy="5269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/>
                <a:gridCol w="1009650"/>
                <a:gridCol w="1009650"/>
                <a:gridCol w="1009650"/>
              </a:tblGrid>
              <a:tr h="133540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Marks(C.I)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midpoint(X)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 Of students(f)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f.x</a:t>
                      </a:r>
                      <a:endParaRPr lang="en-IN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619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0-10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</a:tr>
              <a:tr h="5619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10--20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</a:tr>
              <a:tr h="5619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20-30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b"/>
                </a:tc>
              </a:tr>
              <a:tr h="5619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30-40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875</a:t>
                      </a:r>
                    </a:p>
                  </a:txBody>
                  <a:tcPr marL="9525" marR="9525" marT="9525" marB="0" anchor="b"/>
                </a:tc>
              </a:tr>
              <a:tr h="5619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40-50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585</a:t>
                      </a:r>
                    </a:p>
                  </a:txBody>
                  <a:tcPr marL="9525" marR="9525" marT="9525" marB="0" anchor="b"/>
                </a:tc>
              </a:tr>
              <a:tr h="5619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50-60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825</a:t>
                      </a:r>
                    </a:p>
                  </a:txBody>
                  <a:tcPr marL="9525" marR="9525" marT="9525" marB="0" anchor="b"/>
                </a:tc>
              </a:tr>
              <a:tr h="561975">
                <a:tc>
                  <a:txBody>
                    <a:bodyPr/>
                    <a:lstStyle/>
                    <a:p>
                      <a:pPr algn="l" fontAlgn="b"/>
                      <a:endParaRPr lang="en-IN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2635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71600"/>
            <a:ext cx="4038600" cy="5181600"/>
          </a:xfrm>
        </p:spPr>
        <p:txBody>
          <a:bodyPr/>
          <a:lstStyle/>
          <a:p>
            <a:pPr marL="342900" lvl="1" indent="-342900">
              <a:buNone/>
            </a:pPr>
            <a:r>
              <a:rPr lang="en-IN" sz="3600" dirty="0" smtClean="0">
                <a:cs typeface="Calibri"/>
              </a:rPr>
              <a:t>Q3)</a:t>
            </a: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75 no. Of students :</a:t>
            </a:r>
          </a:p>
          <a:p>
            <a:pPr marL="342900" lvl="1" indent="-342900">
              <a:buNone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Ans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: X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̅ =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fX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/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 marL="342900" lvl="1" indent="-342900">
              <a:buNone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X̅   =  </a:t>
            </a:r>
            <a:r>
              <a:rPr lang="en-IN" sz="2400" u="sng" dirty="0" smtClean="0">
                <a:latin typeface="Times New Roman" pitchFamily="18" charset="0"/>
                <a:cs typeface="Times New Roman" pitchFamily="18" charset="0"/>
              </a:rPr>
              <a:t>2635</a:t>
            </a:r>
          </a:p>
          <a:p>
            <a:pPr lvl="2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    75</a:t>
            </a:r>
          </a:p>
          <a:p>
            <a:pPr lvl="2">
              <a:buNone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= 35.13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MERITS OF A.M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2209800"/>
            <a:ext cx="7772400" cy="3810000"/>
          </a:xfrm>
        </p:spPr>
        <p:txBody>
          <a:bodyPr/>
          <a:lstStyle/>
          <a:p>
            <a:r>
              <a:rPr lang="en-IN" dirty="0" smtClean="0"/>
              <a:t>It is rigidly defined and is easy.</a:t>
            </a:r>
          </a:p>
          <a:p>
            <a:r>
              <a:rPr lang="en-IN" dirty="0" smtClean="0"/>
              <a:t>It covers all the observations and easy to calculate.</a:t>
            </a:r>
          </a:p>
          <a:p>
            <a:r>
              <a:rPr lang="en-IN" dirty="0" smtClean="0"/>
              <a:t>It is least affected by fluctuation of sampling.</a:t>
            </a:r>
          </a:p>
          <a:p>
            <a:r>
              <a:rPr lang="en-IN" dirty="0" smtClean="0"/>
              <a:t>It provides base of other methods of statistics.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96962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DEMERITS OF ARITHMETIC MEAN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7772400" cy="4419600"/>
          </a:xfrm>
        </p:spPr>
        <p:txBody>
          <a:bodyPr>
            <a:normAutofit/>
          </a:bodyPr>
          <a:lstStyle/>
          <a:p>
            <a:r>
              <a:rPr lang="en-IN" dirty="0" smtClean="0"/>
              <a:t>Mean obtained in a series may not be represented by any observation.</a:t>
            </a:r>
          </a:p>
          <a:p>
            <a:r>
              <a:rPr lang="en-IN" dirty="0" smtClean="0"/>
              <a:t>It is very much effected by extreme observation</a:t>
            </a:r>
          </a:p>
          <a:p>
            <a:r>
              <a:rPr lang="en-IN" dirty="0" smtClean="0"/>
              <a:t>By eliminating even a single series ,calculation becomes unreal.</a:t>
            </a:r>
          </a:p>
          <a:p>
            <a:r>
              <a:rPr lang="en-IN" dirty="0" smtClean="0"/>
              <a:t>It cannot be determined by inspection</a:t>
            </a:r>
          </a:p>
          <a:p>
            <a:r>
              <a:rPr lang="en-IN" dirty="0" smtClean="0"/>
              <a:t>It is not representative of extremely skewed distribution.</a:t>
            </a:r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106</TotalTime>
  <Words>590</Words>
  <Application>Microsoft Office PowerPoint</Application>
  <PresentationFormat>On-screen Show (4:3)</PresentationFormat>
  <Paragraphs>152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MEASURES OF CENTRAL TENDENCY</vt:lpstr>
      <vt:lpstr> MEASURES OF CENTRAL TENDENCY </vt:lpstr>
      <vt:lpstr>     OBJECTIVES OF AVERAGING </vt:lpstr>
      <vt:lpstr>REQUISITES OF A GOOD AVERAGE</vt:lpstr>
      <vt:lpstr> TYPES of CENTRAL TENDENCY</vt:lpstr>
      <vt:lpstr>ARITHMATIC MEAN</vt:lpstr>
      <vt:lpstr>ARITHMATIC MEAN</vt:lpstr>
      <vt:lpstr> A.M(UNGROUPED DATA) </vt:lpstr>
      <vt:lpstr>A.M(GROUPED DATA)</vt:lpstr>
      <vt:lpstr>Find out average marks obtained when marks obtained by Zoo general VI SEM in UT 1</vt:lpstr>
      <vt:lpstr>A.M(discrete series) </vt:lpstr>
      <vt:lpstr>A.M(continous series) </vt:lpstr>
      <vt:lpstr>MERITS OF A.M</vt:lpstr>
      <vt:lpstr>DEMERITS OF ARITHMETIC MEAN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ARITHMATIC MEAN</dc:title>
  <dc:creator>Lenovo</dc:creator>
  <cp:lastModifiedBy>Lenovo</cp:lastModifiedBy>
  <cp:revision>25</cp:revision>
  <dcterms:created xsi:type="dcterms:W3CDTF">2006-08-16T00:00:00Z</dcterms:created>
  <dcterms:modified xsi:type="dcterms:W3CDTF">2024-09-10T12:57:29Z</dcterms:modified>
</cp:coreProperties>
</file>